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3" r:id="rId2"/>
    <p:sldId id="266" r:id="rId3"/>
    <p:sldId id="263" r:id="rId4"/>
    <p:sldId id="267" r:id="rId5"/>
    <p:sldId id="257" r:id="rId6"/>
    <p:sldId id="275" r:id="rId7"/>
    <p:sldId id="258" r:id="rId8"/>
    <p:sldId id="260" r:id="rId9"/>
    <p:sldId id="259" r:id="rId10"/>
    <p:sldId id="276" r:id="rId11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12" userDrawn="1">
          <p15:clr>
            <a:srgbClr val="A4A3A4"/>
          </p15:clr>
        </p15:guide>
        <p15:guide id="2" pos="38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6" autoAdjust="0"/>
    <p:restoredTop sz="94660"/>
  </p:normalViewPr>
  <p:slideViewPr>
    <p:cSldViewPr snapToGrid="0">
      <p:cViewPr varScale="1">
        <p:scale>
          <a:sx n="93" d="100"/>
          <a:sy n="93" d="100"/>
        </p:scale>
        <p:origin x="2820" y="258"/>
      </p:cViewPr>
      <p:guideLst>
        <p:guide orient="horz" pos="912"/>
        <p:guide pos="38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87495D-37F4-41F0-1311-EA140E87E5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E4B8DF-956C-E62E-9851-52CFEDF572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7FB892-7562-FF27-5DD5-478F6B1E8B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A634CB-36DD-4710-BE32-E4375904F4C7}" type="datetimeFigureOut">
              <a:rPr lang="pt-BR" smtClean="0"/>
              <a:t>11/12/2025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1C5DF2-39E8-0F90-0B6B-E7BDE33283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769881-DA91-B9E4-3362-D5504A436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BA9F0-D37E-49E8-95FB-B8F2C9F2F60E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931182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295573-FF2D-C78C-B0D2-0F993B5E1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F42C248-BAF9-59C5-9F70-E5CDFD287D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A85083-9697-FA3D-161C-E269DB8E94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A634CB-36DD-4710-BE32-E4375904F4C7}" type="datetimeFigureOut">
              <a:rPr lang="pt-BR" smtClean="0"/>
              <a:t>11/12/2025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F2A4C1-8C67-1A0C-9B00-C86E59D5D2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86B020-5C40-4F1C-743B-23F5606580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BA9F0-D37E-49E8-95FB-B8F2C9F2F60E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448083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FB2C44B-9175-FDA1-08B9-039BA88EDE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549CCD-6F23-6EF6-2893-3E25FFE599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69EC32-6896-5EDF-F3BF-8874E27042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A634CB-36DD-4710-BE32-E4375904F4C7}" type="datetimeFigureOut">
              <a:rPr lang="pt-BR" smtClean="0"/>
              <a:t>11/12/2025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5E0798-4F08-9063-DF1C-26326D3606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67B282-2598-5EC9-3CE5-C0E50D1CC4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BA9F0-D37E-49E8-95FB-B8F2C9F2F60E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951206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DFDD5-299A-0369-9642-751827942C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362983-D8E9-9331-D6C6-3EE1C023CA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372378-D1B0-FB34-3E67-1581692E0C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A634CB-36DD-4710-BE32-E4375904F4C7}" type="datetimeFigureOut">
              <a:rPr lang="pt-BR" smtClean="0"/>
              <a:t>11/12/2025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1940AF-BD91-629E-3753-4210A1290A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189D27-3A3D-5657-FEA0-BC60DCE2B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BA9F0-D37E-49E8-95FB-B8F2C9F2F60E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924461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774DB-659B-4864-32A0-B4F4B81E5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3CAC34-5759-3664-6FA7-31950EEEF9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03F16A-073F-4171-8652-6E2A31105C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A634CB-36DD-4710-BE32-E4375904F4C7}" type="datetimeFigureOut">
              <a:rPr lang="pt-BR" smtClean="0"/>
              <a:t>11/12/2025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47715F-7D85-61F9-0BE6-0986A0F68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CF2BEF-6B5C-DEA5-082B-E983BAF8E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BA9F0-D37E-49E8-95FB-B8F2C9F2F60E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544276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65AD4C-94F2-7C66-8720-A4529C0B6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109E84-2649-9A49-4071-7172FFED36D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EF292A-B8B8-86D5-7911-F2B7AF587F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E65502-F317-29BA-F141-1C02080791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A634CB-36DD-4710-BE32-E4375904F4C7}" type="datetimeFigureOut">
              <a:rPr lang="pt-BR" smtClean="0"/>
              <a:t>11/12/2025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F600C9-E172-BBC4-CC90-BF8682157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27B8A0-B8AD-7E13-A2BC-082F6002B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BA9F0-D37E-49E8-95FB-B8F2C9F2F60E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607957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B56A1D-502A-8976-86DF-A7EE3E9A0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A043D6-AD92-C687-8648-AE2F39EAEE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6AD510-7AFD-408C-87F0-CC110D6C87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C31BF1-C7F3-0E29-9F07-62A3031768F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2E9960A-00D2-AFC1-CAC1-E6B4AEC9679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A31F3EC-361C-97B2-4045-719F39E91A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A634CB-36DD-4710-BE32-E4375904F4C7}" type="datetimeFigureOut">
              <a:rPr lang="pt-BR" smtClean="0"/>
              <a:t>11/12/2025</a:t>
            </a:fld>
            <a:endParaRPr lang="pt-B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003AB51-C07D-0CE1-DF95-74E6A950D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1A3CFBB-9E0D-9956-B414-6FF31440D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BA9F0-D37E-49E8-95FB-B8F2C9F2F60E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491090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578FA-DFB7-DCD3-B983-410A80116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5C70DDC-A4C5-5B32-9283-86B3F70E24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A634CB-36DD-4710-BE32-E4375904F4C7}" type="datetimeFigureOut">
              <a:rPr lang="pt-BR" smtClean="0"/>
              <a:t>11/12/2025</a:t>
            </a:fld>
            <a:endParaRPr lang="pt-B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8F0A58-E0CD-3CB6-B52D-D4DF95B5BA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40270B-7F43-9A07-2EBC-340184C51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BA9F0-D37E-49E8-95FB-B8F2C9F2F60E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001119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75CAFE8-3223-38DF-9F83-05998896AA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A634CB-36DD-4710-BE32-E4375904F4C7}" type="datetimeFigureOut">
              <a:rPr lang="pt-BR" smtClean="0"/>
              <a:t>11/12/2025</a:t>
            </a:fld>
            <a:endParaRPr lang="pt-B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526A32-035A-7096-0FEE-2B399C2E9E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183E40-390B-A0FA-EE4A-8CC15F1813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BA9F0-D37E-49E8-95FB-B8F2C9F2F60E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925335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F7CA0F-6E6B-C7DF-1A2B-23B1E7D7F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DDFBC0-8E7F-87C6-EC2E-7E433CF435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1FA989-7BF5-DF33-0CB8-6101E415D4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AEB091-0ECB-3840-3F3A-E1D4F643FE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A634CB-36DD-4710-BE32-E4375904F4C7}" type="datetimeFigureOut">
              <a:rPr lang="pt-BR" smtClean="0"/>
              <a:t>11/12/2025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E5812B-7191-2550-2793-7F4A192BF5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48809D-D1F3-6569-F8E6-233B068E15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BA9F0-D37E-49E8-95FB-B8F2C9F2F60E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615532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8E8569-91CE-4262-D56E-FF33D0C07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B2F021F-39B1-AC9B-6E28-D163D543AB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8364A8-7C99-4AF2-F856-3CE329CA8E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0AF99B-BE6A-1292-D498-ED19D926D3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A634CB-36DD-4710-BE32-E4375904F4C7}" type="datetimeFigureOut">
              <a:rPr lang="pt-BR" smtClean="0"/>
              <a:t>11/12/2025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F9C826-4F1A-B35F-5510-92EDE45783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55BBBB-7E8D-8F4E-CDD3-9D45EBF737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BA9F0-D37E-49E8-95FB-B8F2C9F2F60E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707255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AE05AAF-0E0B-393A-E4AB-60FED021A4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73F7E7-A98B-24E9-38A2-6DFEC5BE3A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0CB007-A1B6-84D3-1286-6D2D82C443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DA634CB-36DD-4710-BE32-E4375904F4C7}" type="datetimeFigureOut">
              <a:rPr lang="pt-BR" smtClean="0"/>
              <a:t>11/12/2025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0CB536-AFA4-44CF-F7E6-98BE58F270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EABB6B-2A1F-7C52-1BCF-055872692A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06BA9F0-D37E-49E8-95FB-B8F2C9F2F60E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107565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reddit.com/r/dataengineering/comments/y8ls9d/isnt_snowflake_exactly_the_same_as_redshift/" TargetMode="External"/><Relationship Id="rId13" Type="http://schemas.openxmlformats.org/officeDocument/2006/relationships/hyperlink" Target="https://www.youtube.com/watch?v=XNrsRVMfj1c&amp;list=TLPQMTExMjIwMjUOjPdRA4ZcmA&amp;index=4" TargetMode="External"/><Relationship Id="rId3" Type="http://schemas.openxmlformats.org/officeDocument/2006/relationships/hyperlink" Target="https://aws.amazon.com/blogs/big-data/amazon-redshift-serverless-adds-higher-base-capacity-of-up-to-1024-rpus/" TargetMode="External"/><Relationship Id="rId7" Type="http://schemas.openxmlformats.org/officeDocument/2006/relationships/hyperlink" Target="https://www.bytebase.com/blog/snowflake-vs-redshift/" TargetMode="External"/><Relationship Id="rId12" Type="http://schemas.openxmlformats.org/officeDocument/2006/relationships/hyperlink" Target="https://docs.aws.amazon.com/redshift/latest/dg/c_challenges_achieving_high_performance_queries.html" TargetMode="External"/><Relationship Id="rId17" Type="http://schemas.openxmlformats.org/officeDocument/2006/relationships/hyperlink" Target="https://d1.awsstatic.com/AWS24003_Self%20Serve%20POC%20Redshift_final.pdf" TargetMode="External"/><Relationship Id="rId2" Type="http://schemas.openxmlformats.org/officeDocument/2006/relationships/image" Target="../media/image2.png"/><Relationship Id="rId16" Type="http://schemas.openxmlformats.org/officeDocument/2006/relationships/hyperlink" Target="https://docs.aws.amazon.com/redshift/latest/dg/c_high_level_system_architecture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tackoverflow.com/questions/52885257/redshift-distkey-sortkey" TargetMode="External"/><Relationship Id="rId11" Type="http://schemas.openxmlformats.org/officeDocument/2006/relationships/hyperlink" Target="https://www.tigerdata.com/learn/columnar-databases-vs-row-oriented-databases-which-to-choose" TargetMode="External"/><Relationship Id="rId5" Type="http://schemas.openxmlformats.org/officeDocument/2006/relationships/hyperlink" Target="https://medium.com/@coffeeandtips.tech/n%C3%A3o-quebre-mais-seus-dashboards-entendendo-distkey-e-sortkey-na-pr%C3%A1tica-f607aea20913" TargetMode="External"/><Relationship Id="rId15" Type="http://schemas.openxmlformats.org/officeDocument/2006/relationships/hyperlink" Target="https://docs.aws.amazon.com/redshift/latest/mgmt/serverless-workload-management.html" TargetMode="External"/><Relationship Id="rId10" Type="http://schemas.openxmlformats.org/officeDocument/2006/relationships/hyperlink" Target="https://www.reddit.com/r/dataengineering/comments/jqh327/columnar_vs_row_based_db_query/" TargetMode="External"/><Relationship Id="rId4" Type="http://schemas.openxmlformats.org/officeDocument/2006/relationships/hyperlink" Target="https://docs.aws.amazon.com/redshift/latest/dg/c_intro_about_redshift.html" TargetMode="External"/><Relationship Id="rId9" Type="http://schemas.openxmlformats.org/officeDocument/2006/relationships/hyperlink" Target="https://stackoverflow.com/questions/45021545/aws-redshift-vs-snowflake-use-cases" TargetMode="External"/><Relationship Id="rId14" Type="http://schemas.openxmlformats.org/officeDocument/2006/relationships/hyperlink" Target="https://www.youtube.com/watch?v=1MnvuNg33pA&amp;list=TLPQMTExMjIwMjUOjPdRA4ZcmA&amp;index=6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2BA2BD9-7B54-4190-8F06-3EF3658A00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yellow and black sign with white text">
            <a:extLst>
              <a:ext uri="{FF2B5EF4-FFF2-40B4-BE49-F238E27FC236}">
                <a16:creationId xmlns:a16="http://schemas.microsoft.com/office/drawing/2014/main" id="{04E07AAF-3E1F-9BAE-2925-B06BC6342E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9" r="-1" b="-1"/>
          <a:stretch>
            <a:fillRect/>
          </a:stretch>
        </p:blipFill>
        <p:spPr>
          <a:xfrm>
            <a:off x="20" y="10"/>
            <a:ext cx="12191979" cy="6857988"/>
          </a:xfrm>
          <a:prstGeom prst="rect">
            <a:avLst/>
          </a:prstGeom>
          <a:effectLst>
            <a:outerShdw blurRad="596900" dist="330200" dir="8820000" sx="87000" sy="87000" algn="ctr" rotWithShape="0">
              <a:srgbClr val="000000">
                <a:alpha val="29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594145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7C048E-274C-6A68-2C72-4E3D204BA7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 descr="A yellow and black rectangle&#10;&#10;AI-generated content may be incorrect.">
            <a:extLst>
              <a:ext uri="{FF2B5EF4-FFF2-40B4-BE49-F238E27FC236}">
                <a16:creationId xmlns:a16="http://schemas.microsoft.com/office/drawing/2014/main" id="{DE4F5675-71BF-F9A1-4AD4-006B1599FA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88" b="-1"/>
          <a:stretch>
            <a:fillRect/>
          </a:stretch>
        </p:blipFill>
        <p:spPr>
          <a:xfrm>
            <a:off x="0" y="12"/>
            <a:ext cx="12191979" cy="6857988"/>
          </a:xfrm>
          <a:prstGeom prst="rect">
            <a:avLst/>
          </a:prstGeom>
          <a:effectLst>
            <a:outerShdw blurRad="596900" dist="330200" dir="8820000" sx="87000" sy="87000" algn="ctr" rotWithShape="0">
              <a:srgbClr val="000000">
                <a:alpha val="29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E85760E-FB49-AF71-F76E-6805FAEA64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89" y="0"/>
            <a:ext cx="10515600" cy="1325563"/>
          </a:xfrm>
        </p:spPr>
        <p:txBody>
          <a:bodyPr/>
          <a:lstStyle/>
          <a:p>
            <a:r>
              <a:rPr lang="pt-BR" b="1" dirty="0">
                <a:solidFill>
                  <a:schemeClr val="bg1"/>
                </a:solidFill>
              </a:rPr>
              <a:t>Links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714ECF-96C8-04FB-30EB-F53DD6C825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599593"/>
            <a:ext cx="10515600" cy="4351338"/>
          </a:xfrm>
        </p:spPr>
        <p:txBody>
          <a:bodyPr>
            <a:normAutofit fontScale="47500" lnSpcReduction="20000"/>
          </a:bodyPr>
          <a:lstStyle/>
          <a:p>
            <a:r>
              <a:rPr lang="pt-BR" dirty="0">
                <a:hlinkClick r:id="rId3"/>
              </a:rPr>
              <a:t>https://aws.amazon.com/blogs/big-data/amazon-redshift-serverless-adds-higher-base-capacity-of-up-to-1024-rpus/</a:t>
            </a:r>
            <a:endParaRPr lang="pt-BR" dirty="0"/>
          </a:p>
          <a:p>
            <a:r>
              <a:rPr lang="pt-BR" dirty="0">
                <a:hlinkClick r:id="rId4"/>
              </a:rPr>
              <a:t>https://docs.aws.amazon.com/redshift/latest/dg/c_intro_about_redshift.html</a:t>
            </a:r>
            <a:endParaRPr lang="pt-BR" dirty="0"/>
          </a:p>
          <a:p>
            <a:r>
              <a:rPr lang="pt-BR" dirty="0">
                <a:hlinkClick r:id="rId5"/>
              </a:rPr>
              <a:t>https://medium.com/@coffeeandtips.tech/n%C3%A3o-quebre-mais-seus-dashboards-entendendo-distkey-e-sortkey-na-pr%C3%A1tica-f607aea20913</a:t>
            </a:r>
            <a:endParaRPr lang="pt-BR" dirty="0"/>
          </a:p>
          <a:p>
            <a:r>
              <a:rPr lang="pt-BR" dirty="0">
                <a:hlinkClick r:id="rId6"/>
              </a:rPr>
              <a:t>https://stackoverflow.com/questions/52885257/redshift-distkey-sortkey</a:t>
            </a:r>
            <a:endParaRPr lang="pt-BR" dirty="0"/>
          </a:p>
          <a:p>
            <a:r>
              <a:rPr lang="pt-BR" dirty="0">
                <a:hlinkClick r:id="rId7"/>
              </a:rPr>
              <a:t>https://www.bytebase.com/blog/snowflake-vs-redshift/</a:t>
            </a:r>
            <a:endParaRPr lang="pt-BR" dirty="0"/>
          </a:p>
          <a:p>
            <a:r>
              <a:rPr lang="pt-BR" dirty="0">
                <a:hlinkClick r:id="rId8"/>
              </a:rPr>
              <a:t>https://www.reddit.com/r/dataengineering/comments/y8ls9d/isnt_snowflake_exactly_the_same_as_redshift/</a:t>
            </a:r>
            <a:endParaRPr lang="pt-BR" dirty="0"/>
          </a:p>
          <a:p>
            <a:r>
              <a:rPr lang="pt-BR" dirty="0">
                <a:hlinkClick r:id="rId9"/>
              </a:rPr>
              <a:t>https://stackoverflow.com/questions/45021545/aws-redshift-vs-snowflake-use-cases</a:t>
            </a:r>
            <a:endParaRPr lang="pt-BR" dirty="0"/>
          </a:p>
          <a:p>
            <a:r>
              <a:rPr lang="pt-BR" dirty="0">
                <a:hlinkClick r:id="rId10"/>
              </a:rPr>
              <a:t>https://www.reddit.com/r/dataengineering/comments/jqh327/columnar_vs_row_based_db_query/</a:t>
            </a:r>
            <a:endParaRPr lang="pt-BR" dirty="0"/>
          </a:p>
          <a:p>
            <a:r>
              <a:rPr lang="pt-BR" dirty="0">
                <a:hlinkClick r:id="rId11"/>
              </a:rPr>
              <a:t>https://www.tigerdata.com/learn/columnar-databases-vs-row-oriented-databases-which-to-choose</a:t>
            </a:r>
            <a:endParaRPr lang="pt-BR" dirty="0"/>
          </a:p>
          <a:p>
            <a:r>
              <a:rPr lang="pt-BR" dirty="0">
                <a:hlinkClick r:id="rId12"/>
              </a:rPr>
              <a:t>https://docs.aws.amazon.com/redshift/latest/dg/c_challenges_achieving_high_performance_queries.html</a:t>
            </a:r>
            <a:endParaRPr lang="pt-BR" dirty="0"/>
          </a:p>
          <a:p>
            <a:r>
              <a:rPr lang="pt-BR" dirty="0">
                <a:hlinkClick r:id="rId13"/>
              </a:rPr>
              <a:t>https://www.youtube.com/watch?v=XNrsRVMfj1c&amp;list=TLPQMTExMjIwMjUOjPdRA4ZcmA&amp;index=4</a:t>
            </a:r>
            <a:endParaRPr lang="pt-BR" dirty="0"/>
          </a:p>
          <a:p>
            <a:r>
              <a:rPr lang="pt-BR" dirty="0">
                <a:hlinkClick r:id="rId14"/>
              </a:rPr>
              <a:t>https://www.youtube.com/watch?v=1MnvuNg33pA&amp;list=TLPQMTExMjIwMjUOjPdRA4ZcmA&amp;index=6</a:t>
            </a:r>
            <a:endParaRPr lang="pt-BR" dirty="0"/>
          </a:p>
          <a:p>
            <a:r>
              <a:rPr lang="pt-BR" dirty="0">
                <a:hlinkClick r:id="rId15"/>
              </a:rPr>
              <a:t>https://docs.aws.amazon.com/redshift/latest/mgmt/serverless-workload-management.html</a:t>
            </a:r>
            <a:endParaRPr lang="pt-BR" dirty="0"/>
          </a:p>
          <a:p>
            <a:r>
              <a:rPr lang="en-US" dirty="0">
                <a:hlinkClick r:id="rId16"/>
              </a:rPr>
              <a:t>Data warehouse system architecture - Amazon Redshift</a:t>
            </a:r>
            <a:endParaRPr lang="en-US" dirty="0"/>
          </a:p>
          <a:p>
            <a:r>
              <a:rPr lang="en-US" dirty="0">
                <a:hlinkClick r:id="rId17"/>
              </a:rPr>
              <a:t>AWS24003_Self Serve POC Redshift_final.pdf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790799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4" descr="A yellow and black rectangle&#10;&#10;AI-generated content may be incorrect.">
            <a:extLst>
              <a:ext uri="{FF2B5EF4-FFF2-40B4-BE49-F238E27FC236}">
                <a16:creationId xmlns:a16="http://schemas.microsoft.com/office/drawing/2014/main" id="{5EFF63BE-7A1C-C2E0-69D8-DBB3E51563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88" b="-1"/>
          <a:stretch>
            <a:fillRect/>
          </a:stretch>
        </p:blipFill>
        <p:spPr>
          <a:xfrm>
            <a:off x="20" y="10"/>
            <a:ext cx="12191979" cy="6857988"/>
          </a:xfrm>
          <a:prstGeom prst="rect">
            <a:avLst/>
          </a:prstGeom>
          <a:effectLst>
            <a:outerShdw blurRad="596900" dist="330200" dir="8820000" sx="87000" sy="87000" algn="ctr" rotWithShape="0">
              <a:srgbClr val="000000">
                <a:alpha val="29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37A5341-1989-1D40-B3AF-F79764901A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352" y="-10274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What’s data warehouse</a:t>
            </a:r>
            <a:endParaRPr lang="pt-BR" b="1" dirty="0">
              <a:solidFill>
                <a:schemeClr val="bg1"/>
              </a:solidFill>
            </a:endParaRP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A8E4DCD0-1D0B-5EC8-F448-6852B829CC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595" y="1970190"/>
            <a:ext cx="5154201" cy="4963273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dirty="0"/>
              <a:t>It’s a system optimized for analytics, not for transactions.</a:t>
            </a:r>
            <a:br>
              <a:rPr lang="en-US" dirty="0"/>
            </a:br>
            <a:r>
              <a:rPr lang="en-US" dirty="0"/>
              <a:t>Instead of handling single records like OLTP databases, a data warehouse handles </a:t>
            </a:r>
            <a:r>
              <a:rPr lang="en-US" b="1" dirty="0"/>
              <a:t>huge scans</a:t>
            </a:r>
            <a:r>
              <a:rPr lang="en-US" dirty="0"/>
              <a:t>, </a:t>
            </a:r>
            <a:r>
              <a:rPr lang="en-US" b="1" dirty="0"/>
              <a:t>aggregations</a:t>
            </a:r>
            <a:r>
              <a:rPr lang="en-US" dirty="0"/>
              <a:t>, and </a:t>
            </a:r>
            <a:r>
              <a:rPr lang="en-US" b="1" dirty="0"/>
              <a:t>complex queries across millions/billions of rows</a:t>
            </a:r>
            <a:r>
              <a:rPr lang="en-US" dirty="0"/>
              <a:t>.</a:t>
            </a:r>
          </a:p>
          <a:p>
            <a:pPr marL="0" indent="0" algn="just">
              <a:buNone/>
            </a:pPr>
            <a:endParaRPr lang="en-US" dirty="0"/>
          </a:p>
          <a:p>
            <a:pPr algn="just"/>
            <a:endParaRPr lang="en-US" dirty="0"/>
          </a:p>
        </p:txBody>
      </p:sp>
      <p:pic>
        <p:nvPicPr>
          <p:cNvPr id="6" name="Picture 5" descr="A group of barrels and arrows&#10;&#10;AI-generated content may be incorrect.">
            <a:extLst>
              <a:ext uri="{FF2B5EF4-FFF2-40B4-BE49-F238E27FC236}">
                <a16:creationId xmlns:a16="http://schemas.microsoft.com/office/drawing/2014/main" id="{49FCC0FC-860D-8987-CE7E-6BC5F531C9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3371" y="1970190"/>
            <a:ext cx="5288700" cy="2938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0928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 descr="A yellow and black rectangle&#10;&#10;AI-generated content may be incorrect.">
            <a:extLst>
              <a:ext uri="{FF2B5EF4-FFF2-40B4-BE49-F238E27FC236}">
                <a16:creationId xmlns:a16="http://schemas.microsoft.com/office/drawing/2014/main" id="{EDA4AA75-B1F9-693E-048B-0C27875276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88" b="-1"/>
          <a:stretch>
            <a:fillRect/>
          </a:stretch>
        </p:blipFill>
        <p:spPr>
          <a:xfrm>
            <a:off x="0" y="12"/>
            <a:ext cx="12191979" cy="6857988"/>
          </a:xfrm>
          <a:prstGeom prst="rect">
            <a:avLst/>
          </a:prstGeom>
          <a:effectLst>
            <a:outerShdw blurRad="596900" dist="330200" dir="8820000" sx="87000" sy="87000" algn="ctr" rotWithShape="0">
              <a:srgbClr val="000000">
                <a:alpha val="29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B91967-C14F-B5FA-79DA-EAC87AB885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8354" y="-22841"/>
            <a:ext cx="10515600" cy="1325563"/>
          </a:xfrm>
        </p:spPr>
        <p:txBody>
          <a:bodyPr/>
          <a:lstStyle/>
          <a:p>
            <a:r>
              <a:rPr lang="pt-BR" b="1" dirty="0">
                <a:solidFill>
                  <a:schemeClr val="bg1"/>
                </a:solidFill>
              </a:rPr>
              <a:t>What’s Redshift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156823-5F86-4098-2DDE-AC4203DD6D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3532" y="2181397"/>
            <a:ext cx="4613096" cy="4351338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dirty="0"/>
              <a:t>Redshift is AWS’s fully managed data warehouse optimized for </a:t>
            </a:r>
            <a:r>
              <a:rPr lang="en-US" b="1" dirty="0"/>
              <a:t>massive parallel processing</a:t>
            </a:r>
            <a:r>
              <a:rPr lang="en-US" dirty="0"/>
              <a:t> (MPP) and </a:t>
            </a:r>
            <a:r>
              <a:rPr lang="en-US" b="1" dirty="0"/>
              <a:t>distributed columnar storage</a:t>
            </a:r>
            <a:r>
              <a:rPr lang="en-US" dirty="0"/>
              <a:t>.</a:t>
            </a:r>
          </a:p>
        </p:txBody>
      </p:sp>
      <p:pic>
        <p:nvPicPr>
          <p:cNvPr id="8" name="Picture 7" descr="A computer servers connected to each other&#10;&#10;AI-generated content may be incorrect.">
            <a:extLst>
              <a:ext uri="{FF2B5EF4-FFF2-40B4-BE49-F238E27FC236}">
                <a16:creationId xmlns:a16="http://schemas.microsoft.com/office/drawing/2014/main" id="{08E5F597-929F-0927-643D-51C698368F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433" y="2099203"/>
            <a:ext cx="4550749" cy="3260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2029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4" descr="A yellow and black rectangle&#10;&#10;AI-generated content may be incorrect.">
            <a:extLst>
              <a:ext uri="{FF2B5EF4-FFF2-40B4-BE49-F238E27FC236}">
                <a16:creationId xmlns:a16="http://schemas.microsoft.com/office/drawing/2014/main" id="{0CA6CFC8-1749-2334-3F55-B9BE49A550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88" b="-1"/>
          <a:stretch>
            <a:fillRect/>
          </a:stretch>
        </p:blipFill>
        <p:spPr>
          <a:xfrm>
            <a:off x="-8144" y="0"/>
            <a:ext cx="12191979" cy="6857988"/>
          </a:xfrm>
          <a:prstGeom prst="rect">
            <a:avLst/>
          </a:prstGeom>
          <a:effectLst>
            <a:outerShdw blurRad="596900" dist="330200" dir="8820000" sx="87000" sy="87000" algn="ctr" rotWithShape="0">
              <a:srgbClr val="000000">
                <a:alpha val="29000"/>
              </a:srgbClr>
            </a:outerShdw>
          </a:effec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B0F399B5-BB4D-84F8-FBD6-7EA50AAA5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648" y="-20548"/>
            <a:ext cx="10515600" cy="1325563"/>
          </a:xfrm>
        </p:spPr>
        <p:txBody>
          <a:bodyPr/>
          <a:lstStyle/>
          <a:p>
            <a:r>
              <a:rPr lang="pt-BR" b="1" dirty="0">
                <a:solidFill>
                  <a:schemeClr val="bg1"/>
                </a:solidFill>
              </a:rPr>
              <a:t>Key Characteristic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480D78-DE98-71FA-F218-35233EE83E4A}"/>
              </a:ext>
            </a:extLst>
          </p:cNvPr>
          <p:cNvSpPr txBox="1"/>
          <p:nvPr/>
        </p:nvSpPr>
        <p:spPr>
          <a:xfrm>
            <a:off x="516580" y="1332187"/>
            <a:ext cx="1109321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dirty="0"/>
              <a:t>Columnar tables </a:t>
            </a:r>
            <a:r>
              <a:rPr lang="en-US" sz="2800" dirty="0"/>
              <a:t>are a core characteristic of Redshift and modern data warehouses because they allow </a:t>
            </a:r>
            <a:r>
              <a:rPr lang="en-US" sz="2800" b="1" dirty="0"/>
              <a:t>fast scans</a:t>
            </a:r>
            <a:r>
              <a:rPr lang="en-US" sz="2800" dirty="0"/>
              <a:t>, </a:t>
            </a:r>
            <a:r>
              <a:rPr lang="en-US" sz="2800" b="1" dirty="0"/>
              <a:t>high compression</a:t>
            </a:r>
            <a:r>
              <a:rPr lang="en-US" sz="2800" dirty="0"/>
              <a:t>, and </a:t>
            </a:r>
            <a:r>
              <a:rPr lang="en-US" sz="2800" b="1" dirty="0"/>
              <a:t>efficient analytical queries</a:t>
            </a:r>
            <a:r>
              <a:rPr lang="en-US" sz="2800" dirty="0"/>
              <a:t>.</a:t>
            </a:r>
            <a:endParaRPr lang="pt-BR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E79030-26F1-7A5B-8451-104ECF2DE6BC}"/>
              </a:ext>
            </a:extLst>
          </p:cNvPr>
          <p:cNvSpPr txBox="1"/>
          <p:nvPr/>
        </p:nvSpPr>
        <p:spPr>
          <a:xfrm rot="20700311">
            <a:off x="1605060" y="3815321"/>
            <a:ext cx="304188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</a:rPr>
              <a:t>SELECT</a:t>
            </a:r>
            <a:r>
              <a:rPr lang="en-US" sz="2400" b="1" dirty="0"/>
              <a:t> name, </a:t>
            </a:r>
            <a:r>
              <a:rPr lang="en-US" sz="2400" b="1" dirty="0" err="1"/>
              <a:t>os</a:t>
            </a:r>
            <a:r>
              <a:rPr lang="en-US" sz="2400" b="1" dirty="0"/>
              <a:t>, </a:t>
            </a:r>
            <a:r>
              <a:rPr lang="en-US" sz="2400" b="1" dirty="0" err="1"/>
              <a:t>why_os</a:t>
            </a:r>
            <a:r>
              <a:rPr lang="en-US" sz="2400" b="1" dirty="0"/>
              <a:t> </a:t>
            </a:r>
            <a:r>
              <a:rPr lang="en-US" sz="2400" b="1" dirty="0">
                <a:solidFill>
                  <a:schemeClr val="accent1"/>
                </a:solidFill>
              </a:rPr>
              <a:t>FROM</a:t>
            </a:r>
            <a:r>
              <a:rPr lang="en-US" sz="2400" b="1" dirty="0"/>
              <a:t> people;</a:t>
            </a:r>
          </a:p>
          <a:p>
            <a:endParaRPr lang="pt-BR" dirty="0"/>
          </a:p>
        </p:txBody>
      </p:sp>
      <p:pic>
        <p:nvPicPr>
          <p:cNvPr id="12" name="Picture 11" descr="A yellow board with black text&#10;&#10;AI-generated content may be incorrect.">
            <a:extLst>
              <a:ext uri="{FF2B5EF4-FFF2-40B4-BE49-F238E27FC236}">
                <a16:creationId xmlns:a16="http://schemas.microsoft.com/office/drawing/2014/main" id="{00D72F64-9C51-8934-35A7-4923204613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0183" y="2807415"/>
            <a:ext cx="6585607" cy="1683437"/>
          </a:xfrm>
          <a:prstGeom prst="rect">
            <a:avLst/>
          </a:prstGeom>
        </p:spPr>
      </p:pic>
      <p:pic>
        <p:nvPicPr>
          <p:cNvPr id="14" name="Picture 13" descr="A yellow board with writing on it&#10;&#10;AI-generated content may be incorrect.">
            <a:extLst>
              <a:ext uri="{FF2B5EF4-FFF2-40B4-BE49-F238E27FC236}">
                <a16:creationId xmlns:a16="http://schemas.microsoft.com/office/drawing/2014/main" id="{B5EDFD97-ECC0-EB49-B687-06D639B2E3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2978" y="4761717"/>
            <a:ext cx="6291708" cy="187916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562EC29-AB20-6E06-F08D-7265241D8089}"/>
              </a:ext>
            </a:extLst>
          </p:cNvPr>
          <p:cNvSpPr txBox="1"/>
          <p:nvPr/>
        </p:nvSpPr>
        <p:spPr>
          <a:xfrm>
            <a:off x="5476665" y="2671456"/>
            <a:ext cx="15903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row oriented</a:t>
            </a:r>
          </a:p>
          <a:p>
            <a:endParaRPr lang="pt-BR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0AFBD29-6EA5-23E0-DE82-D2BD4364C0A4}"/>
              </a:ext>
            </a:extLst>
          </p:cNvPr>
          <p:cNvSpPr txBox="1"/>
          <p:nvPr/>
        </p:nvSpPr>
        <p:spPr>
          <a:xfrm>
            <a:off x="5476665" y="4540611"/>
            <a:ext cx="19616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column oriented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809938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 descr="A yellow and black rectangle&#10;&#10;AI-generated content may be incorrect.">
            <a:extLst>
              <a:ext uri="{FF2B5EF4-FFF2-40B4-BE49-F238E27FC236}">
                <a16:creationId xmlns:a16="http://schemas.microsoft.com/office/drawing/2014/main" id="{ACC7D55E-568E-16A0-25BC-780935A827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88" b="-1"/>
          <a:stretch>
            <a:fillRect/>
          </a:stretch>
        </p:blipFill>
        <p:spPr>
          <a:xfrm>
            <a:off x="0" y="12"/>
            <a:ext cx="12191979" cy="6857988"/>
          </a:xfrm>
          <a:prstGeom prst="rect">
            <a:avLst/>
          </a:prstGeom>
          <a:effectLst>
            <a:outerShdw blurRad="596900" dist="330200" dir="8820000" sx="87000" sy="87000" algn="ctr" rotWithShape="0">
              <a:srgbClr val="000000">
                <a:alpha val="29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0B02E6D-082F-A134-5B05-1FBBA9001B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79" y="-10274"/>
            <a:ext cx="10515600" cy="1325563"/>
          </a:xfrm>
        </p:spPr>
        <p:txBody>
          <a:bodyPr/>
          <a:lstStyle/>
          <a:p>
            <a:r>
              <a:rPr lang="en-US" b="1">
                <a:solidFill>
                  <a:schemeClr val="bg1"/>
                </a:solidFill>
              </a:rPr>
              <a:t>Comparison</a:t>
            </a:r>
            <a:endParaRPr lang="pt-BR" b="1" dirty="0">
              <a:solidFill>
                <a:schemeClr val="bg1"/>
              </a:solidFill>
            </a:endParaRPr>
          </a:p>
        </p:txBody>
      </p:sp>
      <p:pic>
        <p:nvPicPr>
          <p:cNvPr id="23" name="Picture 22" descr="A yellow sign with black text&#10;&#10;AI-generated content may be incorrect.">
            <a:extLst>
              <a:ext uri="{FF2B5EF4-FFF2-40B4-BE49-F238E27FC236}">
                <a16:creationId xmlns:a16="http://schemas.microsoft.com/office/drawing/2014/main" id="{306752C4-B7CF-8D7B-5400-6885F03049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2770" y="1396430"/>
            <a:ext cx="10233060" cy="3880321"/>
          </a:xfrm>
          <a:prstGeom prst="rect">
            <a:avLst/>
          </a:prstGeom>
        </p:spPr>
      </p:pic>
      <p:pic>
        <p:nvPicPr>
          <p:cNvPr id="27" name="Picture 26" descr="A machine and cloud on a scale&#10;&#10;AI-generated content may be incorrect.">
            <a:extLst>
              <a:ext uri="{FF2B5EF4-FFF2-40B4-BE49-F238E27FC236}">
                <a16:creationId xmlns:a16="http://schemas.microsoft.com/office/drawing/2014/main" id="{EAB5CDB7-E8C5-EC08-7FBE-14B12F627C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32388">
            <a:off x="-17122" y="4767208"/>
            <a:ext cx="3291768" cy="218324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9741124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33EB4E-5461-F65F-D1CC-BA42444C25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 descr="A yellow and black rectangle&#10;&#10;AI-generated content may be incorrect.">
            <a:extLst>
              <a:ext uri="{FF2B5EF4-FFF2-40B4-BE49-F238E27FC236}">
                <a16:creationId xmlns:a16="http://schemas.microsoft.com/office/drawing/2014/main" id="{A94046D7-A10D-DD14-46CD-687F581EFF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88" b="-1"/>
          <a:stretch>
            <a:fillRect/>
          </a:stretch>
        </p:blipFill>
        <p:spPr>
          <a:xfrm>
            <a:off x="21" y="0"/>
            <a:ext cx="12191979" cy="6857988"/>
          </a:xfrm>
          <a:prstGeom prst="rect">
            <a:avLst/>
          </a:prstGeom>
          <a:effectLst>
            <a:outerShdw blurRad="596900" dist="330200" dir="8820000" sx="87000" sy="87000" algn="ctr" rotWithShape="0">
              <a:srgbClr val="000000">
                <a:alpha val="29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9E8943A-D802-7E6C-C21A-BD87D9A77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627" y="-20548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Trade-offs</a:t>
            </a:r>
            <a:endParaRPr lang="pt-BR" b="1" dirty="0">
              <a:solidFill>
                <a:schemeClr val="bg1"/>
              </a:solidFill>
            </a:endParaRPr>
          </a:p>
        </p:txBody>
      </p:sp>
      <p:pic>
        <p:nvPicPr>
          <p:cNvPr id="11" name="Picture 10" descr="A cartoon of a person standing in a crossroad&#10;&#10;AI-generated content may be incorrect.">
            <a:extLst>
              <a:ext uri="{FF2B5EF4-FFF2-40B4-BE49-F238E27FC236}">
                <a16:creationId xmlns:a16="http://schemas.microsoft.com/office/drawing/2014/main" id="{702D25C5-EF1F-5567-B06F-9DBCAE3B5B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3616" y="4631727"/>
            <a:ext cx="3516937" cy="23495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 descr="A yellow sign with black text&#10;&#10;AI-generated content may be incorrect.">
            <a:extLst>
              <a:ext uri="{FF2B5EF4-FFF2-40B4-BE49-F238E27FC236}">
                <a16:creationId xmlns:a16="http://schemas.microsoft.com/office/drawing/2014/main" id="{924DE048-013D-ADDE-31DB-6DB49C3005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956" y="1386156"/>
            <a:ext cx="10657143" cy="33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1683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 descr="A yellow and black rectangle&#10;&#10;AI-generated content may be incorrect.">
            <a:extLst>
              <a:ext uri="{FF2B5EF4-FFF2-40B4-BE49-F238E27FC236}">
                <a16:creationId xmlns:a16="http://schemas.microsoft.com/office/drawing/2014/main" id="{D9DB785E-642A-1E3B-D828-D8E818F294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88" b="-1"/>
          <a:stretch>
            <a:fillRect/>
          </a:stretch>
        </p:blipFill>
        <p:spPr>
          <a:xfrm>
            <a:off x="21" y="12"/>
            <a:ext cx="12191979" cy="6857988"/>
          </a:xfrm>
          <a:prstGeom prst="rect">
            <a:avLst/>
          </a:prstGeom>
          <a:effectLst>
            <a:outerShdw blurRad="596900" dist="330200" dir="8820000" sx="87000" sy="87000" algn="ctr" rotWithShape="0">
              <a:srgbClr val="000000">
                <a:alpha val="29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3CD59CF-C026-6E14-E00C-8701FBE85B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670" y="-10274"/>
            <a:ext cx="10515600" cy="1325563"/>
          </a:xfrm>
        </p:spPr>
        <p:txBody>
          <a:bodyPr/>
          <a:lstStyle/>
          <a:p>
            <a:r>
              <a:rPr lang="pt-BR" b="1" dirty="0">
                <a:solidFill>
                  <a:schemeClr val="bg1"/>
                </a:solidFill>
              </a:rPr>
              <a:t>Architecture</a:t>
            </a:r>
          </a:p>
        </p:txBody>
      </p:sp>
      <p:pic>
        <p:nvPicPr>
          <p:cNvPr id="8" name="Picture 7" descr="A diagram of a computer network&#10;&#10;AI-generated content may be incorrect.">
            <a:extLst>
              <a:ext uri="{FF2B5EF4-FFF2-40B4-BE49-F238E27FC236}">
                <a16:creationId xmlns:a16="http://schemas.microsoft.com/office/drawing/2014/main" id="{9B573B40-BBAF-B5FD-3837-703D287D44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6122" y="1438589"/>
            <a:ext cx="5421389" cy="524067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3386112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 descr="A yellow and black rectangle&#10;&#10;AI-generated content may be incorrect.">
            <a:extLst>
              <a:ext uri="{FF2B5EF4-FFF2-40B4-BE49-F238E27FC236}">
                <a16:creationId xmlns:a16="http://schemas.microsoft.com/office/drawing/2014/main" id="{307E57D2-BD84-A0FA-4B42-13F4ABD5D4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88" b="-1"/>
          <a:stretch>
            <a:fillRect/>
          </a:stretch>
        </p:blipFill>
        <p:spPr>
          <a:xfrm>
            <a:off x="21" y="0"/>
            <a:ext cx="12191979" cy="6857988"/>
          </a:xfrm>
          <a:prstGeom prst="rect">
            <a:avLst/>
          </a:prstGeom>
          <a:effectLst>
            <a:outerShdw blurRad="596900" dist="330200" dir="8820000" sx="87000" sy="87000" algn="ctr" rotWithShape="0">
              <a:srgbClr val="000000">
                <a:alpha val="29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8B77CB3-CA66-7F04-431D-EBD5578FD6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743" y="-10274"/>
            <a:ext cx="10515600" cy="1325563"/>
          </a:xfrm>
        </p:spPr>
        <p:txBody>
          <a:bodyPr/>
          <a:lstStyle/>
          <a:p>
            <a:r>
              <a:rPr lang="pt-BR" b="1" dirty="0">
                <a:solidFill>
                  <a:schemeClr val="bg1"/>
                </a:solidFill>
              </a:rPr>
              <a:t>Serverless</a:t>
            </a:r>
          </a:p>
        </p:txBody>
      </p:sp>
      <p:pic>
        <p:nvPicPr>
          <p:cNvPr id="6" name="Picture 5" descr="A yellow sign with a cloud and a computer&#10;&#10;AI-generated content may be incorrect.">
            <a:extLst>
              <a:ext uri="{FF2B5EF4-FFF2-40B4-BE49-F238E27FC236}">
                <a16:creationId xmlns:a16="http://schemas.microsoft.com/office/drawing/2014/main" id="{C30E2463-5E2C-2FAA-C1C2-F9E4502D5F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0744" y="1684106"/>
            <a:ext cx="5851442" cy="3750924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FB163F-B441-0C25-5811-49E66B9BC4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5122545" cy="4351338"/>
          </a:xfrm>
        </p:spPr>
        <p:txBody>
          <a:bodyPr>
            <a:normAutofit fontScale="92500"/>
          </a:bodyPr>
          <a:lstStyle/>
          <a:p>
            <a:pPr algn="just"/>
            <a:r>
              <a:rPr lang="pt-BR" dirty="0"/>
              <a:t>Based on RPUs</a:t>
            </a:r>
          </a:p>
          <a:p>
            <a:pPr algn="just"/>
            <a:r>
              <a:rPr lang="pt-BR" dirty="0"/>
              <a:t>1 RPU = 16 GB of memory</a:t>
            </a:r>
          </a:p>
          <a:p>
            <a:pPr algn="just"/>
            <a:r>
              <a:rPr lang="pt-BR" dirty="0"/>
              <a:t>Billed </a:t>
            </a:r>
            <a:r>
              <a:rPr lang="en-US" dirty="0"/>
              <a:t>per second for the RPU-hours consumed during active workloads, with a minimum charge of 60 seconds per query.</a:t>
            </a:r>
            <a:endParaRPr lang="pt-BR" dirty="0"/>
          </a:p>
          <a:p>
            <a:pPr algn="just"/>
            <a:r>
              <a:rPr lang="pt-BR" dirty="0"/>
              <a:t>Up to 1024 RPUs</a:t>
            </a:r>
          </a:p>
          <a:p>
            <a:pPr algn="just"/>
            <a:r>
              <a:rPr lang="pt-BR" dirty="0"/>
              <a:t>Autoscaling works with performance set to “Price-performance target”</a:t>
            </a:r>
          </a:p>
        </p:txBody>
      </p:sp>
    </p:spTree>
    <p:extLst>
      <p:ext uri="{BB962C8B-B14F-4D97-AF65-F5344CB8AC3E}">
        <p14:creationId xmlns:p14="http://schemas.microsoft.com/office/powerpoint/2010/main" val="23280377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 descr="A yellow and black rectangle&#10;&#10;AI-generated content may be incorrect.">
            <a:extLst>
              <a:ext uri="{FF2B5EF4-FFF2-40B4-BE49-F238E27FC236}">
                <a16:creationId xmlns:a16="http://schemas.microsoft.com/office/drawing/2014/main" id="{8C899119-4BE4-756A-AE2E-D6FC98FEC6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88" b="-1"/>
          <a:stretch>
            <a:fillRect/>
          </a:stretch>
        </p:blipFill>
        <p:spPr>
          <a:xfrm>
            <a:off x="0" y="12"/>
            <a:ext cx="12191979" cy="6857988"/>
          </a:xfrm>
          <a:prstGeom prst="rect">
            <a:avLst/>
          </a:prstGeom>
          <a:effectLst>
            <a:outerShdw blurRad="596900" dist="330200" dir="8820000" sx="87000" sy="87000" algn="ctr" rotWithShape="0">
              <a:srgbClr val="000000">
                <a:alpha val="29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83AF854-00A6-D4AB-C797-3AE0D9ACA5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89" y="0"/>
            <a:ext cx="10515600" cy="1325563"/>
          </a:xfrm>
        </p:spPr>
        <p:txBody>
          <a:bodyPr/>
          <a:lstStyle/>
          <a:p>
            <a:r>
              <a:rPr lang="pt-BR" b="1" dirty="0">
                <a:solidFill>
                  <a:schemeClr val="bg1"/>
                </a:solidFill>
              </a:rPr>
              <a:t>Live 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48C4D3-8DA9-B734-6391-7C4EA9AEBB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/>
              <a:t>A demonstration of data ingestion, processing and cluster scaling.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026107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13523</TotalTime>
  <Words>439</Words>
  <Application>Microsoft Office PowerPoint</Application>
  <PresentationFormat>Widescreen</PresentationFormat>
  <Paragraphs>36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Aptos</vt:lpstr>
      <vt:lpstr>Aptos Display</vt:lpstr>
      <vt:lpstr>Arial</vt:lpstr>
      <vt:lpstr>Office Theme</vt:lpstr>
      <vt:lpstr>PowerPoint Presentation</vt:lpstr>
      <vt:lpstr>What’s data warehouse</vt:lpstr>
      <vt:lpstr>What’s Redshift</vt:lpstr>
      <vt:lpstr>Key Characteristic</vt:lpstr>
      <vt:lpstr>Comparison</vt:lpstr>
      <vt:lpstr>Trade-offs</vt:lpstr>
      <vt:lpstr>Architecture</vt:lpstr>
      <vt:lpstr>Serverless</vt:lpstr>
      <vt:lpstr>Live Demo</vt:lpstr>
      <vt:lpstr>Links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Jeferson Lemos</dc:creator>
  <cp:lastModifiedBy>Jeferson Lemos</cp:lastModifiedBy>
  <cp:revision>5</cp:revision>
  <dcterms:created xsi:type="dcterms:W3CDTF">2025-11-26T00:56:25Z</dcterms:created>
  <dcterms:modified xsi:type="dcterms:W3CDTF">2025-12-11T17:06:32Z</dcterms:modified>
</cp:coreProperties>
</file>